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9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81C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72386-EE89-4297-8595-D62291513C92}" type="datetimeFigureOut">
              <a:rPr lang="zh-TW" altLang="en-US" smtClean="0"/>
              <a:pPr/>
              <a:t>2013/10/1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43061-6333-4E21-A100-9BB99A62D66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352152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C7E8-6452-43FF-8FD8-687E8CB77055}" type="datetimeFigureOut">
              <a:rPr lang="zh-TW" altLang="en-US" smtClean="0"/>
              <a:pPr/>
              <a:t>2013/10/1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37FD-00F3-458D-829A-0E9E00DA94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C7E8-6452-43FF-8FD8-687E8CB77055}" type="datetimeFigureOut">
              <a:rPr lang="zh-TW" altLang="en-US" smtClean="0"/>
              <a:pPr/>
              <a:t>2013/10/1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37FD-00F3-458D-829A-0E9E00DA94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C7E8-6452-43FF-8FD8-687E8CB77055}" type="datetimeFigureOut">
              <a:rPr lang="zh-TW" altLang="en-US" smtClean="0"/>
              <a:pPr/>
              <a:t>2013/10/1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37FD-00F3-458D-829A-0E9E00DA94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C7E8-6452-43FF-8FD8-687E8CB77055}" type="datetimeFigureOut">
              <a:rPr lang="zh-TW" altLang="en-US" smtClean="0"/>
              <a:pPr/>
              <a:t>2013/10/1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37FD-00F3-458D-829A-0E9E00DA94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C7E8-6452-43FF-8FD8-687E8CB77055}" type="datetimeFigureOut">
              <a:rPr lang="zh-TW" altLang="en-US" smtClean="0"/>
              <a:pPr/>
              <a:t>2013/10/1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37FD-00F3-458D-829A-0E9E00DA94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C7E8-6452-43FF-8FD8-687E8CB77055}" type="datetimeFigureOut">
              <a:rPr lang="zh-TW" altLang="en-US" smtClean="0"/>
              <a:pPr/>
              <a:t>2013/10/1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37FD-00F3-458D-829A-0E9E00DA94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C7E8-6452-43FF-8FD8-687E8CB77055}" type="datetimeFigureOut">
              <a:rPr lang="zh-TW" altLang="en-US" smtClean="0"/>
              <a:pPr/>
              <a:t>2013/10/1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37FD-00F3-458D-829A-0E9E00DA94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C7E8-6452-43FF-8FD8-687E8CB77055}" type="datetimeFigureOut">
              <a:rPr lang="zh-TW" altLang="en-US" smtClean="0"/>
              <a:pPr/>
              <a:t>2013/10/1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37FD-00F3-458D-829A-0E9E00DA94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C7E8-6452-43FF-8FD8-687E8CB77055}" type="datetimeFigureOut">
              <a:rPr lang="zh-TW" altLang="en-US" smtClean="0"/>
              <a:pPr/>
              <a:t>2013/10/1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37FD-00F3-458D-829A-0E9E00DA94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C7E8-6452-43FF-8FD8-687E8CB77055}" type="datetimeFigureOut">
              <a:rPr lang="zh-TW" altLang="en-US" smtClean="0"/>
              <a:pPr/>
              <a:t>2013/10/1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37FD-00F3-458D-829A-0E9E00DA94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C7E8-6452-43FF-8FD8-687E8CB77055}" type="datetimeFigureOut">
              <a:rPr lang="zh-TW" altLang="en-US" smtClean="0"/>
              <a:pPr/>
              <a:t>2013/10/1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37FD-00F3-458D-829A-0E9E00DA94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0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5C7E8-6452-43FF-8FD8-687E8CB77055}" type="datetimeFigureOut">
              <a:rPr lang="zh-TW" altLang="en-US" smtClean="0"/>
              <a:pPr/>
              <a:t>2013/10/1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C37FD-00F3-458D-829A-0E9E00DA94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619672" y="332656"/>
            <a:ext cx="7054552" cy="1010543"/>
          </a:xfrm>
        </p:spPr>
        <p:txBody>
          <a:bodyPr/>
          <a:lstStyle/>
          <a:p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聖母醫護管理專科學校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352928" cy="4896544"/>
          </a:xfrm>
        </p:spPr>
        <p:txBody>
          <a:bodyPr>
            <a:normAutofit/>
          </a:bodyPr>
          <a:lstStyle/>
          <a:p>
            <a:pPr>
              <a:lnSpc>
                <a:spcPts val="6000"/>
              </a:lnSpc>
              <a:spcBef>
                <a:spcPts val="600"/>
              </a:spcBef>
            </a:pPr>
            <a:r>
              <a:rPr lang="en-US" altLang="zh-TW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102</a:t>
            </a:r>
            <a:r>
              <a:rPr lang="zh-TW" altLang="zh-TW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年度幸福就業活動計畫</a:t>
            </a:r>
            <a:endParaRPr lang="zh-TW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ts val="6000"/>
              </a:lnSpc>
              <a:spcBef>
                <a:spcPts val="600"/>
              </a:spcBef>
            </a:pPr>
            <a:r>
              <a:rPr lang="en-US" altLang="zh-TW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2-1-5</a:t>
            </a:r>
            <a:r>
              <a:rPr lang="zh-TW" altLang="zh-TW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技術加值生涯探索參訪</a:t>
            </a:r>
            <a:r>
              <a:rPr lang="en-US" altLang="zh-TW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III</a:t>
            </a:r>
          </a:p>
          <a:p>
            <a:pPr>
              <a:lnSpc>
                <a:spcPts val="6000"/>
              </a:lnSpc>
              <a:spcBef>
                <a:spcPts val="600"/>
              </a:spcBef>
            </a:pPr>
            <a:r>
              <a:rPr lang="zh-TW" altLang="zh-TW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參訪成果</a:t>
            </a:r>
            <a:r>
              <a:rPr lang="zh-TW" altLang="zh-TW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報告</a:t>
            </a:r>
            <a:endParaRPr lang="en-US" altLang="zh-TW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組長：蕭采真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(48)</a:t>
            </a:r>
          </a:p>
          <a:p>
            <a:pPr algn="l"/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組員：</a:t>
            </a:r>
            <a:r>
              <a:rPr lang="zh-TW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甘蓓蓉</a:t>
            </a:r>
            <a:r>
              <a:rPr lang="en-US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(05)</a:t>
            </a:r>
            <a:r>
              <a:rPr lang="zh-TW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、游家榛</a:t>
            </a:r>
            <a:r>
              <a:rPr lang="en-US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(28)</a:t>
            </a:r>
            <a:r>
              <a:rPr lang="zh-TW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、劉</a:t>
            </a:r>
            <a:r>
              <a:rPr lang="zh-TW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芳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妤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(43</a:t>
            </a:r>
            <a:r>
              <a:rPr lang="en-US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　 </a:t>
            </a:r>
            <a:endParaRPr lang="en-US" altLang="zh-TW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　　　</a:t>
            </a:r>
            <a:r>
              <a:rPr lang="zh-TW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林</a:t>
            </a:r>
            <a:r>
              <a:rPr lang="zh-TW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咨均</a:t>
            </a:r>
            <a:r>
              <a:rPr lang="en-US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(50)</a:t>
            </a:r>
            <a:r>
              <a:rPr lang="zh-TW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、蔡欣格</a:t>
            </a:r>
            <a:r>
              <a:rPr lang="en-US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(53)</a:t>
            </a:r>
            <a:endParaRPr lang="zh-TW" altLang="en-US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 descr="未命名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188640"/>
            <a:ext cx="883040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sz="2800" b="1" dirty="0">
                <a:latin typeface="標楷體" pitchFamily="65" charset="-120"/>
                <a:ea typeface="標楷體" pitchFamily="65" charset="-120"/>
              </a:rPr>
              <a:t>台灣氣球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博物館</a:t>
            </a:r>
            <a:r>
              <a:rPr lang="en-US" altLang="zh-TW" sz="2800" b="1" dirty="0" smtClean="0"/>
              <a:t/>
            </a:r>
            <a:br>
              <a:rPr lang="en-US" altLang="zh-TW" sz="2800" b="1" dirty="0" smtClean="0"/>
            </a:br>
            <a:r>
              <a:rPr lang="en-US" altLang="zh-TW" sz="2800" b="1" dirty="0" smtClean="0">
                <a:latin typeface="Andalus" pitchFamily="18" charset="-78"/>
                <a:cs typeface="Andalus" pitchFamily="18" charset="-78"/>
              </a:rPr>
              <a:t>Taiwan </a:t>
            </a:r>
            <a:r>
              <a:rPr lang="en-US" altLang="zh-TW" sz="2800" b="1" dirty="0">
                <a:latin typeface="Andalus" pitchFamily="18" charset="-78"/>
                <a:cs typeface="Andalus" pitchFamily="18" charset="-78"/>
              </a:rPr>
              <a:t>Balloons </a:t>
            </a:r>
            <a:r>
              <a:rPr lang="en-US" altLang="zh-TW" sz="2800" b="1" dirty="0" smtClean="0">
                <a:latin typeface="Andalus" pitchFamily="18" charset="-78"/>
                <a:cs typeface="Andalus" pitchFamily="18" charset="-78"/>
              </a:rPr>
              <a:t>Museum</a:t>
            </a:r>
            <a:endParaRPr lang="zh-TW" altLang="en-US" sz="28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內容版面配置區 3" descr="IMG_50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1064" y="1600200"/>
            <a:ext cx="806187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sz="54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標楷體" pitchFamily="65" charset="-120"/>
                <a:ea typeface="標楷體" pitchFamily="65" charset="-120"/>
              </a:rPr>
              <a:t>機構</a:t>
            </a:r>
            <a:r>
              <a:rPr lang="zh-TW" altLang="zh-TW" sz="5400" b="1" dirty="0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標楷體" pitchFamily="65" charset="-120"/>
                <a:ea typeface="標楷體" pitchFamily="65" charset="-120"/>
              </a:rPr>
              <a:t>簡介</a:t>
            </a:r>
            <a:endParaRPr lang="zh-TW" altLang="en-US" sz="5400" dirty="0">
              <a:solidFill>
                <a:schemeClr val="bg2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1845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zh-TW" altLang="zh-TW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大倫氣球的緣起</a:t>
            </a:r>
            <a:r>
              <a:rPr lang="en-US" altLang="zh-TW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:</a:t>
            </a:r>
          </a:p>
          <a:p>
            <a:pPr lvl="0"/>
            <a:r>
              <a:rPr lang="en-US" altLang="zh-TW" sz="2800" b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1960</a:t>
            </a:r>
            <a:r>
              <a:rPr lang="zh-TW" altLang="zh-TW" sz="2800" b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zh-TW" altLang="zh-TW" sz="2800" b="1" dirty="0" smtClean="0">
                <a:latin typeface="微軟正黑體" pitchFamily="34" charset="-120"/>
                <a:ea typeface="微軟正黑體" pitchFamily="34" charset="-120"/>
              </a:rPr>
              <a:t>成立。</a:t>
            </a:r>
          </a:p>
          <a:p>
            <a:pPr lvl="0"/>
            <a:r>
              <a:rPr lang="en-US" altLang="zh-TW" sz="2800" b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1993</a:t>
            </a:r>
            <a:r>
              <a:rPr lang="zh-TW" altLang="zh-TW" sz="2800" b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zh-TW" altLang="zh-TW" sz="2800" b="1" dirty="0" smtClean="0">
                <a:latin typeface="微軟正黑體" pitchFamily="34" charset="-120"/>
                <a:ea typeface="微軟正黑體" pitchFamily="34" charset="-120"/>
              </a:rPr>
              <a:t>轉型</a:t>
            </a:r>
            <a:r>
              <a:rPr lang="zh-TW" altLang="zh-TW" sz="2800" b="1" dirty="0">
                <a:latin typeface="微軟正黑體" pitchFamily="34" charset="-120"/>
                <a:ea typeface="微軟正黑體" pitchFamily="34" charset="-120"/>
              </a:rPr>
              <a:t>自動化生產</a:t>
            </a:r>
            <a:r>
              <a:rPr lang="zh-TW" altLang="zh-TW" sz="2800" b="1" dirty="0" smtClean="0">
                <a:latin typeface="微軟正黑體" pitchFamily="34" charset="-120"/>
                <a:ea typeface="微軟正黑體" pitchFamily="34" charset="-120"/>
              </a:rPr>
              <a:t>早成為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lvl="0" indent="0">
              <a:buNone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   </a:t>
            </a:r>
            <a:r>
              <a:rPr lang="zh-TW" altLang="zh-TW" sz="2800" b="1" dirty="0" smtClean="0">
                <a:latin typeface="微軟正黑體" pitchFamily="34" charset="-120"/>
                <a:ea typeface="微軟正黑體" pitchFamily="34" charset="-120"/>
              </a:rPr>
              <a:t>台灣</a:t>
            </a:r>
            <a:r>
              <a:rPr lang="zh-TW" altLang="zh-TW" sz="2800" b="1" dirty="0">
                <a:latin typeface="微軟正黑體" pitchFamily="34" charset="-120"/>
                <a:ea typeface="微軟正黑體" pitchFamily="34" charset="-120"/>
              </a:rPr>
              <a:t>唯一的橡膠氣球</a:t>
            </a:r>
            <a:r>
              <a:rPr lang="zh-TW" altLang="zh-TW" sz="2800" b="1" dirty="0" smtClean="0">
                <a:latin typeface="微軟正黑體" pitchFamily="34" charset="-120"/>
                <a:ea typeface="微軟正黑體" pitchFamily="34" charset="-120"/>
              </a:rPr>
              <a:t>工廠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zh-TW" sz="2800" b="1" dirty="0" smtClean="0">
                <a:latin typeface="微軟正黑體" pitchFamily="34" charset="-120"/>
                <a:ea typeface="微軟正黑體" pitchFamily="34" charset="-120"/>
              </a:rPr>
              <a:t>目</a:t>
            </a:r>
            <a:r>
              <a:rPr lang="zh-TW" altLang="zh-TW" sz="2800" b="1" dirty="0">
                <a:latin typeface="微軟正黑體" pitchFamily="34" charset="-120"/>
                <a:ea typeface="微軟正黑體" pitchFamily="34" charset="-120"/>
              </a:rPr>
              <a:t>前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lvl="0" indent="0">
              <a:buNone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   </a:t>
            </a:r>
            <a:r>
              <a:rPr lang="zh-TW" altLang="zh-TW" sz="2800" b="1" dirty="0" smtClean="0">
                <a:latin typeface="微軟正黑體" pitchFamily="34" charset="-120"/>
                <a:ea typeface="微軟正黑體" pitchFamily="34" charset="-120"/>
              </a:rPr>
              <a:t>行銷超過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130</a:t>
            </a:r>
            <a:r>
              <a:rPr lang="zh-TW" altLang="zh-TW" sz="2800" b="1" dirty="0" smtClean="0">
                <a:latin typeface="微軟正黑體" pitchFamily="34" charset="-120"/>
                <a:ea typeface="微軟正黑體" pitchFamily="34" charset="-120"/>
              </a:rPr>
              <a:t>個國家。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2008</a:t>
            </a:r>
            <a:r>
              <a:rPr lang="zh-TW" altLang="zh-TW" sz="2800" b="1" dirty="0">
                <a:latin typeface="微軟正黑體" pitchFamily="34" charset="-120"/>
                <a:ea typeface="微軟正黑體" pitchFamily="34" charset="-120"/>
              </a:rPr>
              <a:t>年成立「台灣氣球</a:t>
            </a:r>
            <a:r>
              <a:rPr lang="zh-TW" altLang="zh-TW" sz="2800" b="1" dirty="0" smtClean="0">
                <a:latin typeface="微軟正黑體" pitchFamily="34" charset="-120"/>
                <a:ea typeface="微軟正黑體" pitchFamily="34" charset="-120"/>
              </a:rPr>
              <a:t>博物館</a:t>
            </a:r>
            <a:r>
              <a:rPr lang="zh-TW" altLang="zh-TW" sz="2800" b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」</a:t>
            </a:r>
            <a:endParaRPr lang="zh-TW" altLang="zh-TW" sz="2800" b="1" dirty="0">
              <a:solidFill>
                <a:srgbClr val="7030A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76872"/>
            <a:ext cx="3275856" cy="4056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51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zh-TW" sz="54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標楷體" pitchFamily="65" charset="-120"/>
                <a:ea typeface="標楷體" pitchFamily="65" charset="-120"/>
              </a:rPr>
              <a:t>機構簡介</a:t>
            </a:r>
            <a:endParaRPr lang="zh-TW" altLang="en-US" sz="5400" b="1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/>
          <a:lstStyle/>
          <a:p>
            <a:pPr marL="0" lvl="0" indent="0">
              <a:buNone/>
            </a:pPr>
            <a:r>
              <a:rPr lang="zh-TW" altLang="zh-TW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創館</a:t>
            </a:r>
            <a:r>
              <a:rPr lang="zh-TW" altLang="zh-TW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宗旨</a:t>
            </a:r>
            <a:r>
              <a:rPr lang="en-US" altLang="zh-TW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保存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與現汽球製造歷史與人文</a:t>
            </a: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特色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endParaRPr lang="zh-TW" altLang="zh-TW" dirty="0">
              <a:latin typeface="微軟正黑體" pitchFamily="34" charset="-120"/>
              <a:ea typeface="微軟正黑體" pitchFamily="34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推廣台灣氣球在文化創意業的</a:t>
            </a: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應用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帶動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健康風尚，提倡愛與</a:t>
            </a: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關懷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Font typeface="Wingdings" pitchFamily="2" charset="2"/>
              <a:buChar char="Ø"/>
            </a:pPr>
            <a:endParaRPr lang="zh-TW" altLang="zh-TW" dirty="0"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1727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sz="54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標楷體" pitchFamily="65" charset="-120"/>
                <a:ea typeface="標楷體" pitchFamily="65" charset="-120"/>
              </a:rPr>
              <a:t>機構簡介</a:t>
            </a:r>
            <a:endParaRPr lang="zh-TW" altLang="en-US" sz="5400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zh-TW" altLang="zh-TW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吉祥兔－波波兔</a:t>
            </a:r>
          </a:p>
          <a:p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大倫氣球當時以「白兔牌</a:t>
            </a:r>
            <a:r>
              <a:rPr lang="zh-TW" altLang="zh-TW" dirty="0" smtClean="0">
                <a:latin typeface="微軟正黑體" pitchFamily="34" charset="-120"/>
                <a:ea typeface="微軟正黑體" pitchFamily="34" charset="-120"/>
              </a:rPr>
              <a:t>」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r>
              <a:rPr lang="zh-TW" altLang="zh-TW" dirty="0" smtClean="0">
                <a:latin typeface="微軟正黑體" pitchFamily="34" charset="-120"/>
                <a:ea typeface="微軟正黑體" pitchFamily="34" charset="-120"/>
              </a:rPr>
              <a:t>作為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品牌的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LOGO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，一方面</a:t>
            </a:r>
            <a:r>
              <a:rPr lang="zh-TW" altLang="zh-TW" dirty="0" smtClean="0">
                <a:latin typeface="微軟正黑體" pitchFamily="34" charset="-120"/>
                <a:ea typeface="微軟正黑體" pitchFamily="34" charset="-120"/>
              </a:rPr>
              <a:t>是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r>
              <a:rPr lang="zh-TW" altLang="zh-TW" dirty="0" smtClean="0">
                <a:latin typeface="微軟正黑體" pitchFamily="34" charset="-120"/>
                <a:ea typeface="微軟正黑體" pitchFamily="34" charset="-120"/>
              </a:rPr>
              <a:t>兔子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給人矯健的印象，</a:t>
            </a:r>
            <a:r>
              <a:rPr lang="zh-TW" altLang="zh-TW" dirty="0" smtClean="0">
                <a:latin typeface="微軟正黑體" pitchFamily="34" charset="-120"/>
                <a:ea typeface="微軟正黑體" pitchFamily="34" charset="-120"/>
              </a:rPr>
              <a:t>另一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r>
              <a:rPr lang="zh-TW" altLang="zh-TW" dirty="0" smtClean="0">
                <a:latin typeface="微軟正黑體" pitchFamily="34" charset="-120"/>
                <a:ea typeface="微軟正黑體" pitchFamily="34" charset="-120"/>
              </a:rPr>
              <a:t>方面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兔子也給人活潑歡樂</a:t>
            </a:r>
            <a:r>
              <a:rPr lang="zh-TW" altLang="zh-TW" dirty="0" smtClean="0">
                <a:latin typeface="微軟正黑體" pitchFamily="34" charset="-120"/>
                <a:ea typeface="微軟正黑體" pitchFamily="34" charset="-120"/>
              </a:rPr>
              <a:t>的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r>
              <a:rPr lang="zh-TW" altLang="zh-TW" dirty="0" smtClean="0">
                <a:latin typeface="微軟正黑體" pitchFamily="34" charset="-120"/>
                <a:ea typeface="微軟正黑體" pitchFamily="34" charset="-120"/>
              </a:rPr>
              <a:t>形象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628800"/>
            <a:ext cx="295232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3992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標楷體" pitchFamily="65" charset="-120"/>
                <a:ea typeface="標楷體" pitchFamily="65" charset="-120"/>
              </a:rPr>
              <a:t>機構簡介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>
              <a:buFont typeface="Wingdings" pitchFamily="2" charset="2"/>
              <a:buChar char="Ø"/>
            </a:pPr>
            <a:r>
              <a:rPr lang="zh-TW" altLang="zh-TW" sz="35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開放時間</a:t>
            </a:r>
          </a:p>
          <a:p>
            <a:pPr marL="0" indent="0">
              <a:buNone/>
            </a:pP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週一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至週日，上午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9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點至下午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點。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中午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點至下午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點為休息時間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  <a:p>
            <a:pPr lvl="0">
              <a:buFont typeface="Wingdings" pitchFamily="2" charset="2"/>
              <a:buChar char="Ø"/>
            </a:pPr>
            <a:r>
              <a:rPr lang="zh-TW" altLang="zh-TW" sz="35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行程介紹</a:t>
            </a:r>
          </a:p>
          <a:p>
            <a:pPr marL="0" lvl="0" indent="0">
              <a:buNone/>
            </a:pP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Ａ行程（豪華型）：氣球博物館參觀、ＤＩＹ、氣球</a:t>
            </a: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遊戲</a:t>
            </a:r>
            <a:endParaRPr lang="en-US" altLang="zh-TW" b="1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>
              <a:buNone/>
            </a:pP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Ｂ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行程（標準型）：氣球博物館參觀、ＤＩ</a:t>
            </a: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Ｙ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lvl="0" indent="0">
              <a:buNone/>
            </a:pP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Ｃ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行程（經濟型）：氣球博物館參觀</a:t>
            </a: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、注意事項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464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zh-TW" sz="54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標楷體" pitchFamily="65" charset="-120"/>
                <a:ea typeface="標楷體" pitchFamily="65" charset="-120"/>
              </a:rPr>
              <a:t>博物館特色</a:t>
            </a:r>
            <a:endParaRPr lang="zh-TW" altLang="en-US" sz="5400" b="1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648" y="1736639"/>
            <a:ext cx="2520280" cy="2520280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33307"/>
            <a:ext cx="2520000" cy="2520000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9458" y="1670871"/>
            <a:ext cx="2520000" cy="2520000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9994" y="1741612"/>
            <a:ext cx="2520000" cy="2520000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2425" y="4256919"/>
            <a:ext cx="2520000" cy="2520000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350993"/>
            <a:ext cx="2520000" cy="2520000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247562" y="1075671"/>
            <a:ext cx="300690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活動內容</a:t>
            </a:r>
            <a:r>
              <a:rPr lang="en-US" altLang="zh-TW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:</a:t>
            </a:r>
            <a:endParaRPr lang="zh-TW" altLang="en-US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960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sz="54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標楷體" pitchFamily="65" charset="-120"/>
                <a:ea typeface="標楷體" pitchFamily="65" charset="-120"/>
              </a:rPr>
              <a:t>博物館特色</a:t>
            </a:r>
            <a:endParaRPr lang="zh-TW" altLang="en-US" sz="5400" b="1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147248" cy="5069160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zh-TW" altLang="zh-TW" sz="51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空間</a:t>
            </a:r>
            <a:r>
              <a:rPr lang="zh-TW" altLang="zh-TW" sz="51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介紹</a:t>
            </a:r>
            <a:r>
              <a:rPr lang="en-US" altLang="zh-TW" sz="51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:</a:t>
            </a:r>
            <a:endParaRPr lang="zh-TW" altLang="zh-TW" sz="51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TW" altLang="zh-TW" sz="4000" b="1" u="sng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博物館</a:t>
            </a:r>
            <a:r>
              <a:rPr lang="zh-TW" altLang="zh-TW" sz="40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zh-TW" sz="4000" b="1" dirty="0">
                <a:latin typeface="微軟正黑體" pitchFamily="34" charset="-120"/>
                <a:ea typeface="微軟正黑體" pitchFamily="34" charset="-120"/>
              </a:rPr>
              <a:t>內部空間約為</a:t>
            </a:r>
            <a:r>
              <a:rPr lang="en-US" altLang="zh-TW" sz="4000" b="1" dirty="0"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lang="zh-TW" altLang="zh-TW" sz="4000" b="1" dirty="0">
                <a:latin typeface="微軟正黑體" pitchFamily="34" charset="-120"/>
                <a:ea typeface="微軟正黑體" pitchFamily="34" charset="-120"/>
              </a:rPr>
              <a:t>坪，由</a:t>
            </a:r>
            <a:r>
              <a:rPr lang="en-US" altLang="zh-TW" sz="4000" b="1" dirty="0">
                <a:latin typeface="微軟正黑體" pitchFamily="34" charset="-120"/>
                <a:ea typeface="微軟正黑體" pitchFamily="34" charset="-120"/>
              </a:rPr>
              <a:t>50</a:t>
            </a:r>
            <a:r>
              <a:rPr lang="zh-TW" altLang="zh-TW" sz="4000" b="1" dirty="0">
                <a:latin typeface="微軟正黑體" pitchFamily="34" charset="-120"/>
                <a:ea typeface="微軟正黑體" pitchFamily="34" charset="-120"/>
              </a:rPr>
              <a:t>年歷史的舊廠房改建而</a:t>
            </a:r>
            <a:r>
              <a:rPr lang="zh-TW" altLang="zh-TW" sz="4000" b="1" dirty="0" smtClean="0">
                <a:latin typeface="微軟正黑體" pitchFamily="34" charset="-120"/>
                <a:ea typeface="微軟正黑體" pitchFamily="34" charset="-120"/>
              </a:rPr>
              <a:t>成。</a:t>
            </a:r>
            <a:r>
              <a:rPr lang="en-US" altLang="zh-TW" sz="40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zh-TW" sz="4000" b="1" dirty="0" smtClean="0">
                <a:latin typeface="微軟正黑體" pitchFamily="34" charset="-120"/>
                <a:ea typeface="微軟正黑體" pitchFamily="34" charset="-120"/>
              </a:rPr>
              <a:t>單</a:t>
            </a:r>
            <a:r>
              <a:rPr lang="zh-TW" altLang="zh-TW" sz="4000" b="1" dirty="0">
                <a:latin typeface="微軟正黑體" pitchFamily="34" charset="-120"/>
                <a:ea typeface="微軟正黑體" pitchFamily="34" charset="-120"/>
              </a:rPr>
              <a:t>場導覽建議人數為</a:t>
            </a:r>
            <a:r>
              <a:rPr lang="en-US" altLang="zh-TW" sz="4000" b="1" dirty="0">
                <a:latin typeface="微軟正黑體" pitchFamily="34" charset="-120"/>
                <a:ea typeface="微軟正黑體" pitchFamily="34" charset="-120"/>
              </a:rPr>
              <a:t>40</a:t>
            </a:r>
            <a:r>
              <a:rPr lang="zh-TW" altLang="zh-TW" sz="4000" b="1" dirty="0">
                <a:latin typeface="微軟正黑體" pitchFamily="34" charset="-120"/>
                <a:ea typeface="微軟正黑體" pitchFamily="34" charset="-120"/>
              </a:rPr>
              <a:t>人</a:t>
            </a:r>
            <a:r>
              <a:rPr lang="en-US" altLang="zh-TW" sz="4000" b="1" dirty="0"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zh-TW" sz="4000" b="1" u="sng" dirty="0">
              <a:solidFill>
                <a:srgbClr val="7030A0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TW" altLang="zh-TW" sz="4000" b="1" u="sng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ＤＩＹ教室</a:t>
            </a:r>
            <a:r>
              <a:rPr lang="zh-TW" altLang="zh-TW" sz="40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zh-TW" sz="4000" b="1" dirty="0">
                <a:latin typeface="微軟正黑體" pitchFamily="34" charset="-120"/>
                <a:ea typeface="微軟正黑體" pitchFamily="34" charset="-120"/>
              </a:rPr>
              <a:t>手工氣球</a:t>
            </a:r>
            <a:r>
              <a:rPr lang="en-US" altLang="zh-TW" sz="4000" b="1" dirty="0">
                <a:latin typeface="微軟正黑體" pitchFamily="34" charset="-120"/>
                <a:ea typeface="微軟正黑體" pitchFamily="34" charset="-120"/>
              </a:rPr>
              <a:t>DIY</a:t>
            </a:r>
            <a:r>
              <a:rPr lang="zh-TW" altLang="zh-TW" sz="4000" b="1" dirty="0">
                <a:latin typeface="微軟正黑體" pitchFamily="34" charset="-120"/>
                <a:ea typeface="微軟正黑體" pitchFamily="34" charset="-120"/>
              </a:rPr>
              <a:t>及造型氣球</a:t>
            </a:r>
            <a:r>
              <a:rPr lang="en-US" altLang="zh-TW" sz="4000" b="1" dirty="0">
                <a:latin typeface="微軟正黑體" pitchFamily="34" charset="-120"/>
                <a:ea typeface="微軟正黑體" pitchFamily="34" charset="-120"/>
              </a:rPr>
              <a:t>DIY</a:t>
            </a:r>
            <a:r>
              <a:rPr lang="zh-TW" altLang="zh-TW" sz="4000" b="1" dirty="0">
                <a:latin typeface="微軟正黑體" pitchFamily="34" charset="-120"/>
                <a:ea typeface="微軟正黑體" pitchFamily="34" charset="-120"/>
              </a:rPr>
              <a:t>、氣球燈籠</a:t>
            </a:r>
            <a:r>
              <a:rPr lang="en-US" altLang="zh-TW" sz="4000" b="1" dirty="0">
                <a:latin typeface="微軟正黑體" pitchFamily="34" charset="-120"/>
                <a:ea typeface="微軟正黑體" pitchFamily="34" charset="-120"/>
              </a:rPr>
              <a:t>DIY</a:t>
            </a:r>
            <a:r>
              <a:rPr lang="zh-TW" altLang="zh-TW" sz="4000" b="1" dirty="0" smtClean="0">
                <a:latin typeface="微軟正黑體" pitchFamily="34" charset="-120"/>
                <a:ea typeface="微軟正黑體" pitchFamily="34" charset="-120"/>
              </a:rPr>
              <a:t>使用。</a:t>
            </a:r>
            <a:endParaRPr lang="zh-TW" altLang="zh-TW" sz="4000" b="1" dirty="0"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TW" altLang="zh-TW" sz="4000" b="1" u="sng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遊戲區</a:t>
            </a:r>
            <a:r>
              <a:rPr lang="zh-TW" altLang="zh-TW" sz="40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zh-TW" sz="4000" b="1" dirty="0">
                <a:latin typeface="微軟正黑體" pitchFamily="34" charset="-120"/>
                <a:ea typeface="微軟正黑體" pitchFamily="34" charset="-120"/>
              </a:rPr>
              <a:t>氣球遊戲及水球大戰使用場地，設於車棚下並備有降溫噴霧設備，屬半室內空間，容納人數</a:t>
            </a:r>
            <a:r>
              <a:rPr lang="zh-TW" altLang="zh-TW" sz="4000" b="1" dirty="0" smtClean="0">
                <a:latin typeface="微軟正黑體" pitchFamily="34" charset="-120"/>
                <a:ea typeface="微軟正黑體" pitchFamily="34" charset="-120"/>
              </a:rPr>
              <a:t>約</a:t>
            </a:r>
            <a:r>
              <a:rPr lang="en-US" altLang="zh-TW" sz="4000" b="1" dirty="0" smtClean="0">
                <a:latin typeface="微軟正黑體" pitchFamily="34" charset="-120"/>
                <a:ea typeface="微軟正黑體" pitchFamily="34" charset="-120"/>
              </a:rPr>
              <a:t>50</a:t>
            </a:r>
            <a:r>
              <a:rPr lang="zh-TW" altLang="zh-TW" sz="4000" b="1" dirty="0">
                <a:latin typeface="微軟正黑體" pitchFamily="34" charset="-120"/>
                <a:ea typeface="微軟正黑體" pitchFamily="34" charset="-120"/>
              </a:rPr>
              <a:t>位。</a:t>
            </a:r>
          </a:p>
          <a:p>
            <a:pPr lvl="0"/>
            <a:r>
              <a:rPr lang="zh-TW" altLang="zh-TW" sz="4000" b="1" u="sng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招待室</a:t>
            </a:r>
            <a:r>
              <a:rPr lang="zh-TW" altLang="zh-TW" sz="40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zh-TW" sz="4000" b="1" dirty="0">
                <a:latin typeface="微軟正黑體" pitchFamily="34" charset="-120"/>
                <a:ea typeface="微軟正黑體" pitchFamily="34" charset="-120"/>
              </a:rPr>
              <a:t>博物館參觀前博物館簡介影片撥放及造型氣球ＤＩＹ使用，容納人數約</a:t>
            </a:r>
            <a:r>
              <a:rPr lang="zh-TW" altLang="zh-TW" sz="4000" b="1" dirty="0" smtClean="0">
                <a:latin typeface="微軟正黑體" pitchFamily="34" charset="-120"/>
                <a:ea typeface="微軟正黑體" pitchFamily="34" charset="-120"/>
              </a:rPr>
              <a:t>為</a:t>
            </a:r>
            <a:r>
              <a:rPr lang="en-US" altLang="zh-TW" sz="4000" b="1" dirty="0" smtClean="0">
                <a:latin typeface="微軟正黑體" pitchFamily="34" charset="-120"/>
                <a:ea typeface="微軟正黑體" pitchFamily="34" charset="-120"/>
              </a:rPr>
              <a:t>40</a:t>
            </a:r>
            <a:r>
              <a:rPr lang="zh-TW" altLang="zh-TW" sz="4000" b="1" dirty="0">
                <a:latin typeface="微軟正黑體" pitchFamily="34" charset="-120"/>
                <a:ea typeface="微軟正黑體" pitchFamily="34" charset="-120"/>
              </a:rPr>
              <a:t>人。</a:t>
            </a:r>
          </a:p>
          <a:p>
            <a:pPr lvl="0"/>
            <a:r>
              <a:rPr lang="zh-TW" altLang="zh-TW" sz="4000" b="1" u="sng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氣球商店</a:t>
            </a:r>
            <a:r>
              <a:rPr lang="zh-TW" altLang="zh-TW" sz="40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zh-TW" sz="4000" b="1" dirty="0">
                <a:latin typeface="微軟正黑體" pitchFamily="34" charset="-120"/>
                <a:ea typeface="微軟正黑體" pitchFamily="34" charset="-120"/>
              </a:rPr>
              <a:t>各式氣球及配件販售，並有灌氦氣的服務。營業時間：週一至週日早上９點至下午５點（</a:t>
            </a:r>
            <a:r>
              <a:rPr lang="zh-TW" altLang="zh-TW" sz="4000" b="1" dirty="0" smtClean="0">
                <a:latin typeface="微軟正黑體" pitchFamily="34" charset="-120"/>
                <a:ea typeface="微軟正黑體" pitchFamily="34" charset="-120"/>
              </a:rPr>
              <a:t>中午</a:t>
            </a:r>
            <a:r>
              <a:rPr lang="en-US" altLang="zh-TW" sz="4000" b="1" dirty="0" smtClean="0">
                <a:latin typeface="微軟正黑體" pitchFamily="34" charset="-120"/>
                <a:ea typeface="微軟正黑體" pitchFamily="34" charset="-120"/>
              </a:rPr>
              <a:t>12:00~1:00</a:t>
            </a:r>
            <a:r>
              <a:rPr lang="zh-TW" altLang="zh-TW" sz="4000" b="1" dirty="0" smtClean="0">
                <a:latin typeface="微軟正黑體" pitchFamily="34" charset="-120"/>
                <a:ea typeface="微軟正黑體" pitchFamily="34" charset="-120"/>
              </a:rPr>
              <a:t>為</a:t>
            </a:r>
            <a:r>
              <a:rPr lang="zh-TW" altLang="zh-TW" sz="4000" b="1" dirty="0">
                <a:latin typeface="微軟正黑體" pitchFamily="34" charset="-120"/>
                <a:ea typeface="微軟正黑體" pitchFamily="34" charset="-120"/>
              </a:rPr>
              <a:t>休息時間）。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532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zh-TW" sz="54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標楷體" pitchFamily="65" charset="-120"/>
                <a:ea typeface="標楷體" pitchFamily="65" charset="-120"/>
              </a:rPr>
              <a:t>博物館特色</a:t>
            </a:r>
            <a:endParaRPr lang="zh-TW" altLang="en-US" sz="5400" b="1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zh-TW" altLang="zh-TW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氣球</a:t>
            </a:r>
            <a:r>
              <a:rPr lang="zh-TW" altLang="zh-TW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商店</a:t>
            </a:r>
            <a:r>
              <a:rPr lang="en-US" altLang="zh-TW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:</a:t>
            </a:r>
          </a:p>
          <a:p>
            <a:pPr marL="0" indent="0">
              <a:lnSpc>
                <a:spcPct val="80000"/>
              </a:lnSpc>
              <a:buNone/>
            </a:pPr>
            <a:endParaRPr lang="zh-TW" altLang="en-US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864" y="4324959"/>
            <a:ext cx="2520000" cy="2520000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punchball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0579" y="1707335"/>
            <a:ext cx="2520002" cy="2520000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h0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625034"/>
            <a:ext cx="2520000" cy="2219067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3348" y="2013750"/>
            <a:ext cx="2520000" cy="2253177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75971" y="3863294"/>
            <a:ext cx="292978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蘋果氣球</a:t>
            </a:r>
          </a:p>
        </p:txBody>
      </p:sp>
      <p:sp>
        <p:nvSpPr>
          <p:cNvPr id="5" name="矩形 4"/>
          <p:cNvSpPr/>
          <p:nvPr/>
        </p:nvSpPr>
        <p:spPr>
          <a:xfrm>
            <a:off x="3189472" y="1340768"/>
            <a:ext cx="174278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碰碰球</a:t>
            </a:r>
          </a:p>
        </p:txBody>
      </p:sp>
      <p:sp>
        <p:nvSpPr>
          <p:cNvPr id="6" name="矩形 5"/>
          <p:cNvSpPr/>
          <p:nvPr/>
        </p:nvSpPr>
        <p:spPr>
          <a:xfrm>
            <a:off x="6312392" y="1325752"/>
            <a:ext cx="226215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zh-TW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長條氣球</a:t>
            </a:r>
            <a:endParaRPr lang="zh-TW" alt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43524" y="4386459"/>
            <a:ext cx="27815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zh-TW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氣球直昇機</a:t>
            </a:r>
          </a:p>
        </p:txBody>
      </p:sp>
    </p:spTree>
    <p:extLst>
      <p:ext uri="{BB962C8B-B14F-4D97-AF65-F5344CB8AC3E}">
        <p14:creationId xmlns:p14="http://schemas.microsoft.com/office/powerpoint/2010/main" xmlns="" val="397200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標楷體" pitchFamily="65" charset="-120"/>
                <a:ea typeface="標楷體" pitchFamily="65" charset="-120"/>
              </a:rPr>
              <a:t>參訪活動照片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399" y="1484784"/>
            <a:ext cx="3600400" cy="2175022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915" y="4155697"/>
            <a:ext cx="3868142" cy="2304256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6511" y="1501864"/>
            <a:ext cx="3889761" cy="229989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6511" y="4177409"/>
            <a:ext cx="3600000" cy="216024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323528" y="6063807"/>
            <a:ext cx="588665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zh-TW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蘋果汽球製作教學</a:t>
            </a:r>
            <a:endParaRPr lang="zh-TW" alt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9552" y="3447811"/>
            <a:ext cx="330090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TW" altLang="zh-TW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汽球製作過程</a:t>
            </a:r>
            <a:endParaRPr lang="zh-TW" alt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07057" y="3446863"/>
            <a:ext cx="382027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TW" altLang="zh-TW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氣球簡介和示範</a:t>
            </a:r>
            <a:endParaRPr lang="zh-TW" alt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86116" y="5983706"/>
            <a:ext cx="226215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TW" altLang="zh-TW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氣球教學</a:t>
            </a:r>
            <a:endParaRPr lang="zh-TW" alt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334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9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042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</TotalTime>
  <Words>431</Words>
  <Application>Microsoft Office PowerPoint</Application>
  <PresentationFormat>如螢幕大小 (4:3)</PresentationFormat>
  <Paragraphs>56</Paragraphs>
  <Slides>11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2" baseType="lpstr">
      <vt:lpstr>Office 佈景主題</vt:lpstr>
      <vt:lpstr>聖母醫護管理專科學校</vt:lpstr>
      <vt:lpstr>台灣氣球博物館 Taiwan Balloons Museum</vt:lpstr>
      <vt:lpstr>機構簡介</vt:lpstr>
      <vt:lpstr>機構簡介</vt:lpstr>
      <vt:lpstr>機構簡介</vt:lpstr>
      <vt:lpstr>機構簡介</vt:lpstr>
      <vt:lpstr>博物館特色</vt:lpstr>
      <vt:lpstr>博物館特色</vt:lpstr>
      <vt:lpstr>博物館特色</vt:lpstr>
      <vt:lpstr>參訪活動照片</vt:lpstr>
      <vt:lpstr>投影片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聖母醫護管理專科學校</dc:title>
  <dc:creator>APPLE</dc:creator>
  <cp:lastModifiedBy>APPLE</cp:lastModifiedBy>
  <cp:revision>20</cp:revision>
  <dcterms:created xsi:type="dcterms:W3CDTF">2013-09-27T15:41:36Z</dcterms:created>
  <dcterms:modified xsi:type="dcterms:W3CDTF">2013-09-30T16:43:00Z</dcterms:modified>
</cp:coreProperties>
</file>